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6858000" cx="12192000"/>
  <p:notesSz cx="6858000" cy="9144000"/>
  <p:embeddedFontLst>
    <p:embeddedFont>
      <p:font typeface="Jacques Francois Shadow"/>
      <p:regular r:id="rId42"/>
    </p:embeddedFont>
    <p:embeddedFont>
      <p:font typeface="Corbel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jHI7CirI3YE0usoGFFRN9UhYez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963879-48FA-4E99-83A0-888B1E3C33E7}">
  <a:tblStyle styleId="{80963879-48FA-4E99-83A0-888B1E3C33E7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F3F7"/>
          </a:solidFill>
        </a:fill>
      </a:tcStyle>
    </a:wholeTbl>
    <a:band1H>
      <a:tcTxStyle/>
      <a:tcStyle>
        <a:fill>
          <a:solidFill>
            <a:srgbClr val="CDE6EE"/>
          </a:solidFill>
        </a:fill>
      </a:tcStyle>
    </a:band1H>
    <a:band2H>
      <a:tcTxStyle/>
    </a:band2H>
    <a:band1V>
      <a:tcTxStyle/>
      <a:tcStyle>
        <a:fill>
          <a:solidFill>
            <a:srgbClr val="CDE6EE"/>
          </a:solidFill>
        </a:fill>
      </a:tcStyle>
    </a:band1V>
    <a:band2V>
      <a:tcTxStyle/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BA8A39B6-2832-4F3C-A36B-0DF0730690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JacquesFrancoisShadow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Corbel-bold.fntdata"/><Relationship Id="rId21" Type="http://schemas.openxmlformats.org/officeDocument/2006/relationships/slide" Target="slides/slide16.xml"/><Relationship Id="rId43" Type="http://schemas.openxmlformats.org/officeDocument/2006/relationships/font" Target="fonts/Corbel-regular.fntdata"/><Relationship Id="rId24" Type="http://schemas.openxmlformats.org/officeDocument/2006/relationships/slide" Target="slides/slide19.xml"/><Relationship Id="rId46" Type="http://schemas.openxmlformats.org/officeDocument/2006/relationships/font" Target="fonts/Corbel-boldItalic.fntdata"/><Relationship Id="rId23" Type="http://schemas.openxmlformats.org/officeDocument/2006/relationships/slide" Target="slides/slide18.xml"/><Relationship Id="rId45" Type="http://schemas.openxmlformats.org/officeDocument/2006/relationships/font" Target="fonts/Corbel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db2e5b37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0db2e5b37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7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7"/>
          <p:cNvSpPr txBox="1"/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  <a:defRPr sz="5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7"/>
          <p:cNvSpPr txBox="1"/>
          <p:nvPr>
            <p:ph idx="1" type="subTitle"/>
          </p:nvPr>
        </p:nvSpPr>
        <p:spPr>
          <a:xfrm>
            <a:off x="1100015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D7F0F6"/>
                </a:solidFill>
              </a:defRPr>
            </a:lvl1pPr>
            <a:lvl2pPr lvl="1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" name="Google Shape;18;p37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idx="1" type="body"/>
          </p:nvPr>
        </p:nvSpPr>
        <p:spPr>
          <a:xfrm rot="5400000">
            <a:off x="4966548" y="-233172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6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6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7"/>
          <p:cNvSpPr txBox="1"/>
          <p:nvPr>
            <p:ph type="title"/>
          </p:nvPr>
        </p:nvSpPr>
        <p:spPr>
          <a:xfrm rot="5400000">
            <a:off x="-685800" y="2057400"/>
            <a:ext cx="49530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7"/>
          <p:cNvSpPr txBox="1"/>
          <p:nvPr>
            <p:ph idx="1" type="body"/>
          </p:nvPr>
        </p:nvSpPr>
        <p:spPr>
          <a:xfrm rot="5400000">
            <a:off x="4965192" y="-228600"/>
            <a:ext cx="5120640" cy="73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1" name="Google Shape;81;p47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7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7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8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8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title"/>
          </p:nvPr>
        </p:nvSpPr>
        <p:spPr>
          <a:xfrm>
            <a:off x="3867912" y="1298448"/>
            <a:ext cx="7315200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5900"/>
              <a:buFont typeface="Corbel"/>
              <a:buNone/>
              <a:defRPr b="0" sz="5900">
                <a:solidFill>
                  <a:srgbClr val="59595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body"/>
          </p:nvPr>
        </p:nvSpPr>
        <p:spPr>
          <a:xfrm>
            <a:off x="3886200" y="4672584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sz="2200" cap="none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9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3867912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7818120" y="868680"/>
            <a:ext cx="347472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37" name="Google Shape;37;p40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1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1"/>
          <p:cNvSpPr txBox="1"/>
          <p:nvPr>
            <p:ph idx="1" type="body"/>
          </p:nvPr>
        </p:nvSpPr>
        <p:spPr>
          <a:xfrm>
            <a:off x="3867912" y="1023586"/>
            <a:ext cx="3474720" cy="807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1"/>
          <p:cNvSpPr txBox="1"/>
          <p:nvPr>
            <p:ph idx="2" type="body"/>
          </p:nvPr>
        </p:nvSpPr>
        <p:spPr>
          <a:xfrm>
            <a:off x="3867912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4" name="Google Shape;44;p41"/>
          <p:cNvSpPr txBox="1"/>
          <p:nvPr>
            <p:ph idx="3" type="body"/>
          </p:nvPr>
        </p:nvSpPr>
        <p:spPr>
          <a:xfrm>
            <a:off x="7818463" y="1023586"/>
            <a:ext cx="3474720" cy="8131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b="1" sz="20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1"/>
          <p:cNvSpPr txBox="1"/>
          <p:nvPr>
            <p:ph idx="4" type="body"/>
          </p:nvPr>
        </p:nvSpPr>
        <p:spPr>
          <a:xfrm>
            <a:off x="7818463" y="1930936"/>
            <a:ext cx="347472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46" name="Google Shape;46;p41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1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2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2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3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3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3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4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4"/>
          <p:cNvSpPr txBox="1"/>
          <p:nvPr>
            <p:ph idx="1" type="body"/>
          </p:nvPr>
        </p:nvSpPr>
        <p:spPr>
          <a:xfrm>
            <a:off x="3867912" y="868680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1" name="Google Shape;61;p44"/>
          <p:cNvSpPr txBox="1"/>
          <p:nvPr>
            <p:ph idx="2" type="body"/>
          </p:nvPr>
        </p:nvSpPr>
        <p:spPr>
          <a:xfrm>
            <a:off x="256032" y="3494176"/>
            <a:ext cx="2834640" cy="2321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4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4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4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5"/>
          <p:cNvSpPr txBox="1"/>
          <p:nvPr>
            <p:ph type="title"/>
          </p:nvPr>
        </p:nvSpPr>
        <p:spPr>
          <a:xfrm>
            <a:off x="256032" y="1143000"/>
            <a:ext cx="2834640" cy="2377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orbel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5"/>
          <p:cNvSpPr/>
          <p:nvPr>
            <p:ph idx="2" type="pic"/>
          </p:nvPr>
        </p:nvSpPr>
        <p:spPr>
          <a:xfrm>
            <a:off x="3570644" y="767419"/>
            <a:ext cx="8115230" cy="5330952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68" name="Google Shape;68;p45"/>
          <p:cNvSpPr txBox="1"/>
          <p:nvPr>
            <p:ph idx="1" type="body"/>
          </p:nvPr>
        </p:nvSpPr>
        <p:spPr>
          <a:xfrm>
            <a:off x="256032" y="3493008"/>
            <a:ext cx="2834640" cy="232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5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5"/>
          <p:cNvSpPr txBox="1"/>
          <p:nvPr>
            <p:ph idx="11" type="ftr"/>
          </p:nvPr>
        </p:nvSpPr>
        <p:spPr>
          <a:xfrm>
            <a:off x="3499101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5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36"/>
          <p:cNvSpPr txBox="1"/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  <a:defRPr b="0" i="0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36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36"/>
          <p:cNvSpPr txBox="1"/>
          <p:nvPr>
            <p:ph idx="1" type="body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b="0" i="0" sz="20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●"/>
              <a:defRPr b="0" i="0" sz="18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2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595959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0" name="Google Shape;10;p36"/>
          <p:cNvSpPr txBox="1"/>
          <p:nvPr>
            <p:ph idx="10" type="dt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1" name="Google Shape;11;p36"/>
          <p:cNvSpPr txBox="1"/>
          <p:nvPr>
            <p:ph idx="11" type="ftr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7F7F7F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2" name="Google Shape;12;p36"/>
          <p:cNvSpPr txBox="1"/>
          <p:nvPr>
            <p:ph idx="12" type="sldNum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Relationship Id="rId5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Relationship Id="rId5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Relationship Id="rId4" Type="http://schemas.openxmlformats.org/officeDocument/2006/relationships/image" Target="../media/image33.jpg"/><Relationship Id="rId5" Type="http://schemas.openxmlformats.org/officeDocument/2006/relationships/image" Target="../media/image3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jpg"/><Relationship Id="rId4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jpg"/><Relationship Id="rId4" Type="http://schemas.openxmlformats.org/officeDocument/2006/relationships/image" Target="../media/image42.jpg"/><Relationship Id="rId5" Type="http://schemas.openxmlformats.org/officeDocument/2006/relationships/image" Target="../media/image4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559894" y="814871"/>
            <a:ext cx="8962175" cy="3255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900"/>
              <a:buFont typeface="Corbel"/>
              <a:buNone/>
            </a:pPr>
            <a:r>
              <a:rPr lang="zh-TW"/>
              <a:t>股票投資分析與程式設計</a:t>
            </a:r>
            <a:br>
              <a:rPr lang="zh-TW"/>
            </a:br>
            <a:r>
              <a:rPr lang="zh-TW"/>
              <a:t>                       </a:t>
            </a:r>
            <a:r>
              <a:rPr lang="zh-TW" sz="3600"/>
              <a:t>期末報告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223107" y="4670246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zh-TW"/>
              <a:t>410811329 應數三 廖廣筑        410921229 資工二 劉威麟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rPr lang="zh-TW"/>
              <a:t>410811342 應數三 李郁青        410921233 資工二 林儀承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182582" y="-238970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程式碼-片段三</a:t>
            </a:r>
            <a:endParaRPr/>
          </a:p>
        </p:txBody>
      </p:sp>
      <p:pic>
        <p:nvPicPr>
          <p:cNvPr id="150" name="Google Shape;150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508" y="1072662"/>
            <a:ext cx="10681082" cy="501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type="title"/>
          </p:nvPr>
        </p:nvSpPr>
        <p:spPr>
          <a:xfrm>
            <a:off x="77074" y="-247763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程式碼-片段四</a:t>
            </a:r>
            <a:endParaRPr/>
          </a:p>
        </p:txBody>
      </p:sp>
      <p:pic>
        <p:nvPicPr>
          <p:cNvPr id="156" name="Google Shape;15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825" y="905607"/>
            <a:ext cx="7283634" cy="5468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>
            <p:ph type="title"/>
          </p:nvPr>
        </p:nvSpPr>
        <p:spPr>
          <a:xfrm>
            <a:off x="0" y="701807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最高投資報酬率</a:t>
            </a:r>
            <a:br>
              <a:rPr lang="zh-TW"/>
            </a:br>
            <a:r>
              <a:rPr lang="zh-TW"/>
              <a:t>交易點</a:t>
            </a:r>
            <a:endParaRPr/>
          </a:p>
        </p:txBody>
      </p:sp>
      <p:pic>
        <p:nvPicPr>
          <p:cNvPr id="162" name="Google Shape;162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3446" y="868861"/>
            <a:ext cx="7622931" cy="51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2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1762_2010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>
            <p:ph type="title"/>
          </p:nvPr>
        </p:nvSpPr>
        <p:spPr>
          <a:xfrm>
            <a:off x="0" y="701808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最高投資報酬率</a:t>
            </a:r>
            <a:br>
              <a:rPr lang="zh-TW"/>
            </a:br>
            <a:r>
              <a:rPr lang="zh-TW"/>
              <a:t>分析</a:t>
            </a:r>
            <a:endParaRPr/>
          </a:p>
        </p:txBody>
      </p:sp>
      <p:sp>
        <p:nvSpPr>
          <p:cNvPr id="169" name="Google Shape;169;p13"/>
          <p:cNvSpPr txBox="1"/>
          <p:nvPr/>
        </p:nvSpPr>
        <p:spPr>
          <a:xfrm>
            <a:off x="8669215" y="4420475"/>
            <a:ext cx="39741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支出： 500000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收入： 811007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淨收益： 311007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投資報酬率： </a:t>
            </a:r>
            <a:r>
              <a:rPr lang="zh-TW" sz="1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62.2</a:t>
            </a: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%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1762_2010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71" name="Google Shape;17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8250" y="3391210"/>
            <a:ext cx="4059115" cy="297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7824" y="1348832"/>
            <a:ext cx="4059115" cy="232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98251" y="428935"/>
            <a:ext cx="405911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type="title"/>
          </p:nvPr>
        </p:nvSpPr>
        <p:spPr>
          <a:xfrm>
            <a:off x="0" y="701807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最低投資報酬率</a:t>
            </a:r>
            <a:br>
              <a:rPr lang="zh-TW"/>
            </a:br>
            <a:r>
              <a:rPr lang="zh-TW"/>
              <a:t>交易點</a:t>
            </a:r>
            <a:endParaRPr/>
          </a:p>
        </p:txBody>
      </p:sp>
      <p:sp>
        <p:nvSpPr>
          <p:cNvPr id="179" name="Google Shape;179;p14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2236_2015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0" name="Google Shape;18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977" y="762656"/>
            <a:ext cx="7483174" cy="522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"/>
          <p:cNvSpPr txBox="1"/>
          <p:nvPr>
            <p:ph type="title"/>
          </p:nvPr>
        </p:nvSpPr>
        <p:spPr>
          <a:xfrm>
            <a:off x="0" y="719392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最低投資報酬率</a:t>
            </a:r>
            <a:br>
              <a:rPr lang="zh-TW"/>
            </a:br>
            <a:r>
              <a:rPr lang="zh-TW"/>
              <a:t>分析</a:t>
            </a:r>
            <a:endParaRPr/>
          </a:p>
        </p:txBody>
      </p:sp>
      <p:sp>
        <p:nvSpPr>
          <p:cNvPr id="186" name="Google Shape;186;p15"/>
          <p:cNvSpPr txBox="1"/>
          <p:nvPr/>
        </p:nvSpPr>
        <p:spPr>
          <a:xfrm>
            <a:off x="9003324" y="4789807"/>
            <a:ext cx="39741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支出： 500000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收入： 354293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淨收益： -145707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投資報酬率： </a:t>
            </a:r>
            <a:r>
              <a:rPr lang="zh-TW" sz="1800">
                <a:solidFill>
                  <a:srgbClr val="00B050"/>
                </a:solidFill>
                <a:latin typeface="Corbel"/>
                <a:ea typeface="Corbel"/>
                <a:cs typeface="Corbel"/>
                <a:sym typeface="Corbel"/>
              </a:rPr>
              <a:t>-29.14</a:t>
            </a: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%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7" name="Google Shape;187;p15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2236_2015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88" name="Google Shape;1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1589" y="537065"/>
            <a:ext cx="4987054" cy="348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1589" y="4026877"/>
            <a:ext cx="4987054" cy="1778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044" y="764932"/>
            <a:ext cx="9848850" cy="532813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6"/>
          <p:cNvSpPr txBox="1"/>
          <p:nvPr/>
        </p:nvSpPr>
        <p:spPr>
          <a:xfrm>
            <a:off x="3480289" y="1731296"/>
            <a:ext cx="5231422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策略二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凱特納通道+CCI指標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437321" y="3429000"/>
            <a:ext cx="1175467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進場: 當中線呈現向上遞增，且CCI&gt;100 or &lt;-100及 收盤價由下往上突破通道上線。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出場: 當中線呈現向下遞減，且CCI&gt;100 or &lt;-100及 收盤價由上往下突破通道下線。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044" y="764932"/>
            <a:ext cx="9848850" cy="5328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/>
          <p:nvPr/>
        </p:nvSpPr>
        <p:spPr>
          <a:xfrm>
            <a:off x="0" y="174001"/>
            <a:ext cx="2628901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138677"/>
                </a:solidFill>
                <a:latin typeface="Corbel"/>
                <a:ea typeface="Corbel"/>
                <a:cs typeface="Corbel"/>
                <a:sym typeface="Corbel"/>
              </a:rPr>
              <a:t>指標介紹</a:t>
            </a:r>
            <a:endParaRPr sz="3600">
              <a:solidFill>
                <a:srgbClr val="13867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855549" y="1724868"/>
            <a:ext cx="11095893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CCI指標</a:t>
            </a:r>
            <a:r>
              <a:rPr lang="zh-TW" sz="36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zh-TW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平均線與移動平均線間乖離程度。</a:t>
            </a: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4" name="Google Shape;204;p17"/>
          <p:cNvPicPr preferRelativeResize="0"/>
          <p:nvPr/>
        </p:nvPicPr>
        <p:blipFill rotWithShape="1">
          <a:blip r:embed="rId4">
            <a:alphaModFix/>
          </a:blip>
          <a:srcRect b="26993" l="2636" r="6450" t="24972"/>
          <a:stretch/>
        </p:blipFill>
        <p:spPr>
          <a:xfrm>
            <a:off x="2233390" y="4391931"/>
            <a:ext cx="6638193" cy="46599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7"/>
          <p:cNvSpPr txBox="1"/>
          <p:nvPr/>
        </p:nvSpPr>
        <p:spPr>
          <a:xfrm>
            <a:off x="855549" y="2973644"/>
            <a:ext cx="10384977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Char char="•"/>
            </a:pPr>
            <a:r>
              <a:rPr lang="zh-TW" sz="32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凱特納通道</a:t>
            </a:r>
            <a:r>
              <a:rPr lang="zh-TW" sz="32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zh-TW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中線為EMA20</a:t>
            </a:r>
            <a:r>
              <a:rPr lang="zh-TW" sz="24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 ，</a:t>
            </a:r>
            <a:r>
              <a:rPr lang="zh-TW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上下兩條則是由中線加減2倍的真實波動幅度均值(ATR)得出</a:t>
            </a:r>
            <a:r>
              <a:rPr lang="zh-TW" sz="24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。</a:t>
            </a:r>
            <a:endParaRPr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06" name="Google Shape;20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4363" y="1632286"/>
            <a:ext cx="9385994" cy="359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8"/>
          <p:cNvSpPr txBox="1"/>
          <p:nvPr>
            <p:ph type="title"/>
          </p:nvPr>
        </p:nvSpPr>
        <p:spPr>
          <a:xfrm>
            <a:off x="103449" y="-212593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程式碼-片段一</a:t>
            </a:r>
            <a:endParaRPr/>
          </a:p>
        </p:txBody>
      </p:sp>
      <p:pic>
        <p:nvPicPr>
          <p:cNvPr id="212" name="Google Shape;21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133" y="1363663"/>
            <a:ext cx="8440386" cy="440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/>
          <p:nvPr>
            <p:ph type="title"/>
          </p:nvPr>
        </p:nvSpPr>
        <p:spPr>
          <a:xfrm>
            <a:off x="91290" y="-238969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程式碼-片段二</a:t>
            </a:r>
            <a:endParaRPr/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285" y="1331190"/>
            <a:ext cx="10056818" cy="4538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0" y="527539"/>
            <a:ext cx="1312112" cy="1504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3965984" y="1031162"/>
            <a:ext cx="7315200" cy="5120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71449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zh-TW" sz="2400"/>
              <a:t>擴充程式庫</a:t>
            </a:r>
            <a:endParaRPr sz="2400"/>
          </a:p>
          <a:p>
            <a:pPr indent="-17144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2400"/>
              <a:t>Trade Table</a:t>
            </a:r>
            <a:endParaRPr/>
          </a:p>
          <a:p>
            <a:pPr indent="-17144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2400"/>
              <a:t>策略一</a:t>
            </a:r>
            <a:r>
              <a:rPr lang="zh-TW" sz="2400"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zh-TW" sz="2400">
                <a:solidFill>
                  <a:srgbClr val="138677"/>
                </a:solidFill>
              </a:rPr>
              <a:t>RSI線+高檔/低檔鈍化</a:t>
            </a:r>
            <a:endParaRPr sz="2400">
              <a:solidFill>
                <a:srgbClr val="13867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zh-TW" sz="2400"/>
              <a:t>      -程式碼分析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zh-TW" sz="2400"/>
              <a:t>      -股票表現</a:t>
            </a:r>
            <a:endParaRPr/>
          </a:p>
          <a:p>
            <a:pPr indent="-17144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2400"/>
              <a:t>策略二：</a:t>
            </a:r>
            <a:r>
              <a:rPr lang="zh-TW" sz="2400">
                <a:solidFill>
                  <a:srgbClr val="138677"/>
                </a:solidFill>
              </a:rPr>
              <a:t>凱特納通道+CCI指標</a:t>
            </a:r>
            <a:endParaRPr sz="2400">
              <a:solidFill>
                <a:srgbClr val="13867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zh-TW" sz="2400"/>
              <a:t>      -程式碼分析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zh-TW" sz="2400"/>
              <a:t>      -股票表現</a:t>
            </a:r>
            <a:endParaRPr sz="2400"/>
          </a:p>
          <a:p>
            <a:pPr indent="-17144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2400"/>
              <a:t>策略三：</a:t>
            </a:r>
            <a:r>
              <a:rPr lang="zh-TW" sz="2400">
                <a:solidFill>
                  <a:srgbClr val="138677"/>
                </a:solidFill>
              </a:rPr>
              <a:t>SAR+布林通道</a:t>
            </a:r>
            <a:endParaRPr sz="2400">
              <a:solidFill>
                <a:srgbClr val="13867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zh-TW" sz="2400"/>
              <a:t>      -程式碼分析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zh-TW" sz="2400"/>
              <a:t>      -股票表現</a:t>
            </a:r>
            <a:endParaRPr sz="2400"/>
          </a:p>
          <a:p>
            <a:pPr indent="-17144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2400"/>
              <a:t>總結</a:t>
            </a:r>
            <a:endParaRPr sz="2400"/>
          </a:p>
          <a:p>
            <a:pPr indent="-171449" lvl="0" marL="18288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zh-TW" sz="2400"/>
              <a:t>工作分配表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zh-TW"/>
              <a:t>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 txBox="1"/>
          <p:nvPr>
            <p:ph type="title"/>
          </p:nvPr>
        </p:nvSpPr>
        <p:spPr>
          <a:xfrm>
            <a:off x="77074" y="-247763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程式碼-片段三</a:t>
            </a:r>
            <a:endParaRPr/>
          </a:p>
        </p:txBody>
      </p:sp>
      <p:pic>
        <p:nvPicPr>
          <p:cNvPr id="224" name="Google Shape;22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4422" y="879228"/>
            <a:ext cx="7756012" cy="541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0" y="701807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最高投資報酬率</a:t>
            </a:r>
            <a:br>
              <a:rPr lang="zh-TW"/>
            </a:br>
            <a:r>
              <a:rPr lang="zh-TW"/>
              <a:t>交易點</a:t>
            </a:r>
            <a:endParaRPr/>
          </a:p>
        </p:txBody>
      </p:sp>
      <p:pic>
        <p:nvPicPr>
          <p:cNvPr id="230" name="Google Shape;23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9485" y="895238"/>
            <a:ext cx="7515686" cy="51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219808" y="5550466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2603_2020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type="title"/>
          </p:nvPr>
        </p:nvSpPr>
        <p:spPr>
          <a:xfrm>
            <a:off x="0" y="701808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最高投資報酬率</a:t>
            </a:r>
            <a:br>
              <a:rPr lang="zh-TW"/>
            </a:br>
            <a:r>
              <a:rPr lang="zh-TW"/>
              <a:t>分析</a:t>
            </a:r>
            <a:endParaRPr/>
          </a:p>
        </p:txBody>
      </p:sp>
      <p:sp>
        <p:nvSpPr>
          <p:cNvPr id="237" name="Google Shape;237;p22"/>
          <p:cNvSpPr txBox="1"/>
          <p:nvPr/>
        </p:nvSpPr>
        <p:spPr>
          <a:xfrm>
            <a:off x="3824654" y="4355800"/>
            <a:ext cx="39741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支出： 500000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收入： 7310779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淨收益： 6810779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投資報酬率： </a:t>
            </a:r>
            <a:r>
              <a:rPr lang="zh-TW" sz="1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1362.16</a:t>
            </a: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%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22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2603_2020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9" name="Google Shape;2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4654" y="1348832"/>
            <a:ext cx="6405563" cy="233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/>
          <p:nvPr>
            <p:ph type="title"/>
          </p:nvPr>
        </p:nvSpPr>
        <p:spPr>
          <a:xfrm>
            <a:off x="0" y="701807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最低投資報酬率</a:t>
            </a:r>
            <a:br>
              <a:rPr lang="zh-TW"/>
            </a:br>
            <a:r>
              <a:rPr lang="zh-TW"/>
              <a:t>交易點</a:t>
            </a:r>
            <a:endParaRPr/>
          </a:p>
        </p:txBody>
      </p:sp>
      <p:sp>
        <p:nvSpPr>
          <p:cNvPr id="245" name="Google Shape;245;p23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2926_2013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0692" y="762656"/>
            <a:ext cx="7455332" cy="522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4"/>
          <p:cNvSpPr txBox="1"/>
          <p:nvPr>
            <p:ph type="title"/>
          </p:nvPr>
        </p:nvSpPr>
        <p:spPr>
          <a:xfrm>
            <a:off x="0" y="719392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最低投資報酬率</a:t>
            </a:r>
            <a:br>
              <a:rPr lang="zh-TW"/>
            </a:br>
            <a:r>
              <a:rPr lang="zh-TW"/>
              <a:t>分析</a:t>
            </a:r>
            <a:endParaRPr/>
          </a:p>
        </p:txBody>
      </p:sp>
      <p:sp>
        <p:nvSpPr>
          <p:cNvPr id="252" name="Google Shape;252;p24"/>
          <p:cNvSpPr txBox="1"/>
          <p:nvPr/>
        </p:nvSpPr>
        <p:spPr>
          <a:xfrm>
            <a:off x="8572500" y="4789807"/>
            <a:ext cx="39741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支出： 500000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收入： 383274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淨收益： -116726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投資報酬率：</a:t>
            </a:r>
            <a:r>
              <a:rPr lang="zh-TW" sz="1800">
                <a:solidFill>
                  <a:srgbClr val="00B050"/>
                </a:solidFill>
                <a:latin typeface="Corbel"/>
                <a:ea typeface="Corbel"/>
                <a:cs typeface="Corbel"/>
                <a:sym typeface="Corbel"/>
              </a:rPr>
              <a:t> -23.35 </a:t>
            </a: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%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2926_2013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54" name="Google Shape;2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7906" y="3367754"/>
            <a:ext cx="41624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7793" y="567704"/>
            <a:ext cx="4320320" cy="31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37793" y="3710354"/>
            <a:ext cx="432032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7906" y="910304"/>
            <a:ext cx="416242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044" y="764932"/>
            <a:ext cx="9848850" cy="532813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5"/>
          <p:cNvSpPr txBox="1"/>
          <p:nvPr/>
        </p:nvSpPr>
        <p:spPr>
          <a:xfrm>
            <a:off x="3480289" y="1731296"/>
            <a:ext cx="5231422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策略三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SAR+布林通道</a:t>
            </a:r>
            <a:endParaRPr sz="36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537253" y="3429000"/>
            <a:ext cx="9848849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進場: SAR在股價下方 且股價上漲 且布林通道窄(小於股價的15%)。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出場: SAR在股價上方 且股價下跌 且布林通道寬(大於股價的30%)。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044" y="764932"/>
            <a:ext cx="9848850" cy="532813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0" y="174001"/>
            <a:ext cx="2628901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138677"/>
                </a:solidFill>
                <a:latin typeface="Corbel"/>
                <a:ea typeface="Corbel"/>
                <a:cs typeface="Corbel"/>
                <a:sym typeface="Corbel"/>
              </a:rPr>
              <a:t>指標介紹</a:t>
            </a:r>
            <a:endParaRPr sz="3600">
              <a:solidFill>
                <a:srgbClr val="13867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527538" y="1178169"/>
            <a:ext cx="11095893" cy="72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2" name="Google Shape;272;p26"/>
          <p:cNvSpPr txBox="1"/>
          <p:nvPr/>
        </p:nvSpPr>
        <p:spPr>
          <a:xfrm>
            <a:off x="872269" y="1806364"/>
            <a:ext cx="1109589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SAR</a:t>
            </a:r>
            <a:r>
              <a:rPr lang="zh-TW" sz="36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zh-TW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又稱拋物線，是趨勢停止與反轉的指標。當股價在拋物線上方，代表有上漲趨勢，若股價跌破拋物線，則代表趨勢反轉。</a:t>
            </a:r>
            <a:endParaRPr/>
          </a:p>
          <a:p>
            <a:pPr indent="-419100" lvl="0" marL="5715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872269" y="3527342"/>
            <a:ext cx="10418885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布林通道</a:t>
            </a:r>
            <a:r>
              <a:rPr lang="zh-TW" sz="18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zh-TW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中線為MA20，上下線則為中線加減2倍計算期內各天股價的標準差。</a:t>
            </a:r>
            <a:endParaRPr/>
          </a:p>
        </p:txBody>
      </p:sp>
      <p:pic>
        <p:nvPicPr>
          <p:cNvPr id="274" name="Google Shape;27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445" y="1317296"/>
            <a:ext cx="8585308" cy="4420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>
            <p:ph type="title"/>
          </p:nvPr>
        </p:nvSpPr>
        <p:spPr>
          <a:xfrm>
            <a:off x="103449" y="-212593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程式碼-片段一</a:t>
            </a:r>
            <a:endParaRPr/>
          </a:p>
        </p:txBody>
      </p:sp>
      <p:pic>
        <p:nvPicPr>
          <p:cNvPr id="280" name="Google Shape;2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105" y="1117013"/>
            <a:ext cx="9641836" cy="7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106" y="2033661"/>
            <a:ext cx="9641836" cy="112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0104" y="3267115"/>
            <a:ext cx="9639659" cy="2984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>
            <p:ph type="title"/>
          </p:nvPr>
        </p:nvSpPr>
        <p:spPr>
          <a:xfrm>
            <a:off x="91290" y="-238969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程式碼-片段二</a:t>
            </a:r>
            <a:endParaRPr/>
          </a:p>
        </p:txBody>
      </p:sp>
      <p:pic>
        <p:nvPicPr>
          <p:cNvPr id="288" name="Google Shape;2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1822" y="990966"/>
            <a:ext cx="10617111" cy="539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/>
          <p:nvPr>
            <p:ph type="title"/>
          </p:nvPr>
        </p:nvSpPr>
        <p:spPr>
          <a:xfrm>
            <a:off x="77074" y="-247763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程式碼-片段三</a:t>
            </a:r>
            <a:endParaRPr/>
          </a:p>
        </p:txBody>
      </p:sp>
      <p:pic>
        <p:nvPicPr>
          <p:cNvPr id="294" name="Google Shape;294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3041" y="895133"/>
            <a:ext cx="7095020" cy="5691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112242" y="1277347"/>
            <a:ext cx="3360720" cy="1861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br>
              <a:rPr lang="zh-TW"/>
            </a:br>
            <a:br>
              <a:rPr lang="zh-TW"/>
            </a:br>
            <a:endParaRPr/>
          </a:p>
        </p:txBody>
      </p:sp>
      <p:pic>
        <p:nvPicPr>
          <p:cNvPr id="101" name="Google Shape;10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2104" y="1277347"/>
            <a:ext cx="4986132" cy="138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7136" y="3621696"/>
            <a:ext cx="4991100" cy="15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 txBox="1"/>
          <p:nvPr/>
        </p:nvSpPr>
        <p:spPr>
          <a:xfrm>
            <a:off x="112242" y="981881"/>
            <a:ext cx="2936630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擴充程式庫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/>
          <p:nvPr>
            <p:ph type="title"/>
          </p:nvPr>
        </p:nvSpPr>
        <p:spPr>
          <a:xfrm>
            <a:off x="0" y="701807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最高投資報酬率</a:t>
            </a:r>
            <a:br>
              <a:rPr lang="zh-TW"/>
            </a:br>
            <a:r>
              <a:rPr lang="zh-TW"/>
              <a:t>交易點</a:t>
            </a:r>
            <a:endParaRPr/>
          </a:p>
        </p:txBody>
      </p:sp>
      <p:pic>
        <p:nvPicPr>
          <p:cNvPr id="300" name="Google Shape;300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8277" y="868861"/>
            <a:ext cx="7546352" cy="51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2603_2020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/>
          <p:nvPr>
            <p:ph type="title"/>
          </p:nvPr>
        </p:nvSpPr>
        <p:spPr>
          <a:xfrm>
            <a:off x="0" y="701808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最高投資報酬率</a:t>
            </a:r>
            <a:br>
              <a:rPr lang="zh-TW"/>
            </a:br>
            <a:r>
              <a:rPr lang="zh-TW"/>
              <a:t>分析</a:t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9126415" y="4789807"/>
            <a:ext cx="39741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支出： 500000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收入： 3648808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淨收益： 3148808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投資報酬率： </a:t>
            </a:r>
            <a:r>
              <a:rPr lang="zh-TW" sz="1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629.76</a:t>
            </a: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%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8" name="Google Shape;308;p31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2603_2020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219" y="4282372"/>
            <a:ext cx="4945673" cy="128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4654" y="1010057"/>
            <a:ext cx="4985238" cy="3272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type="title"/>
          </p:nvPr>
        </p:nvSpPr>
        <p:spPr>
          <a:xfrm>
            <a:off x="0" y="701807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最低投資報酬率</a:t>
            </a:r>
            <a:br>
              <a:rPr lang="zh-TW"/>
            </a:br>
            <a:r>
              <a:rPr lang="zh-TW"/>
              <a:t>交易點</a:t>
            </a:r>
            <a:endParaRPr/>
          </a:p>
        </p:txBody>
      </p:sp>
      <p:sp>
        <p:nvSpPr>
          <p:cNvPr id="316" name="Google Shape;316;p32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1304_2011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7069" y="762656"/>
            <a:ext cx="7480785" cy="522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type="title"/>
          </p:nvPr>
        </p:nvSpPr>
        <p:spPr>
          <a:xfrm>
            <a:off x="0" y="719392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最低投資報酬率</a:t>
            </a:r>
            <a:br>
              <a:rPr lang="zh-TW"/>
            </a:br>
            <a:r>
              <a:rPr lang="zh-TW"/>
              <a:t>分析</a:t>
            </a:r>
            <a:endParaRPr/>
          </a:p>
        </p:txBody>
      </p:sp>
      <p:sp>
        <p:nvSpPr>
          <p:cNvPr id="323" name="Google Shape;323;p33"/>
          <p:cNvSpPr txBox="1"/>
          <p:nvPr/>
        </p:nvSpPr>
        <p:spPr>
          <a:xfrm>
            <a:off x="8739554" y="4525054"/>
            <a:ext cx="39741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支出： 500000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收入： 161825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淨收益： -338175 元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投資報酬率： </a:t>
            </a:r>
            <a:r>
              <a:rPr lang="zh-TW" sz="1800">
                <a:solidFill>
                  <a:srgbClr val="00B050"/>
                </a:solidFill>
                <a:latin typeface="Corbel"/>
                <a:ea typeface="Corbel"/>
                <a:cs typeface="Corbel"/>
                <a:sym typeface="Corbel"/>
              </a:rPr>
              <a:t>-67.64 </a:t>
            </a:r>
            <a:r>
              <a:rPr lang="zh-TW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%</a:t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4" name="Google Shape;324;p33"/>
          <p:cNvSpPr txBox="1"/>
          <p:nvPr/>
        </p:nvSpPr>
        <p:spPr>
          <a:xfrm>
            <a:off x="0" y="5620804"/>
            <a:ext cx="27871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此股為 1304_2011</a:t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609" y="1067167"/>
            <a:ext cx="41529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7084" y="598986"/>
            <a:ext cx="420052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37084" y="3504111"/>
            <a:ext cx="41814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0" y="701807"/>
            <a:ext cx="3437792" cy="129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總結</a:t>
            </a:r>
            <a:endParaRPr/>
          </a:p>
        </p:txBody>
      </p:sp>
      <p:graphicFrame>
        <p:nvGraphicFramePr>
          <p:cNvPr id="333" name="Google Shape;333;p34"/>
          <p:cNvGraphicFramePr/>
          <p:nvPr/>
        </p:nvGraphicFramePr>
        <p:xfrm>
          <a:off x="3871939" y="134883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{80963879-48FA-4E99-83A0-888B1E3C33E7}</a:tableStyleId>
              </a:tblPr>
              <a:tblGrid>
                <a:gridCol w="1867400"/>
                <a:gridCol w="1867400"/>
                <a:gridCol w="1808925"/>
                <a:gridCol w="1808925"/>
              </a:tblGrid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/>
                        <a:t>股票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/>
                        <a:t>策略一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/>
                        <a:t>策略二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/>
                        <a:t>策略三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0050_2018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17.33 %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80.36 %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37.99 %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1304_2011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-14.49 %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21.94 %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-67.64 %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1762_2010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62.2 %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24.66 %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-33.28 %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2065_2017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18.47 %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4.34 %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44.39 %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2236_2015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-29.14 %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76.01 %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9.38 %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2330_2020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27.46 %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88.71 %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91.31 %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2603_2020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26.52 %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1362.16 %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627.76 %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2748_2016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-19.05 %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45.39 %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-18.89 %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2886_2019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-5.08 %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9.69 %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12.83 %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  <a:tr h="3768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2926_2013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-28.85 %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-23.35 %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000" u="none" cap="none" strike="noStrike">
                          <a:latin typeface="Corbel"/>
                          <a:ea typeface="Corbel"/>
                          <a:cs typeface="Corbel"/>
                          <a:sym typeface="Corbel"/>
                        </a:rPr>
                        <a:t>-57.28 %</a:t>
                      </a:r>
                      <a:endParaRPr sz="2000" u="none" cap="none" strike="noStrike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db2e5b374_0_6"/>
          <p:cNvSpPr txBox="1"/>
          <p:nvPr>
            <p:ph type="title"/>
          </p:nvPr>
        </p:nvSpPr>
        <p:spPr>
          <a:xfrm>
            <a:off x="0" y="701807"/>
            <a:ext cx="34377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orbel"/>
              <a:buNone/>
            </a:pPr>
            <a:r>
              <a:rPr lang="zh-TW"/>
              <a:t>工作分配</a:t>
            </a:r>
            <a:endParaRPr/>
          </a:p>
        </p:txBody>
      </p:sp>
      <p:graphicFrame>
        <p:nvGraphicFramePr>
          <p:cNvPr id="339" name="Google Shape;339;g10db2e5b374_0_6"/>
          <p:cNvGraphicFramePr/>
          <p:nvPr/>
        </p:nvGraphicFramePr>
        <p:xfrm>
          <a:off x="3793000" y="173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{BA8A39B6-2832-4F3C-A36B-0DF073069019}</a:tableStyleId>
              </a:tblPr>
              <a:tblGrid>
                <a:gridCol w="1841975"/>
                <a:gridCol w="5924950"/>
              </a:tblGrid>
              <a:tr h="67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900"/>
                        <a:t>組員</a:t>
                      </a:r>
                      <a:endParaRPr sz="2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900"/>
                        <a:t>工作內容</a:t>
                      </a:r>
                      <a:endParaRPr sz="2900"/>
                    </a:p>
                  </a:txBody>
                  <a:tcPr marT="91425" marB="91425" marR="91425" marL="91425"/>
                </a:tc>
              </a:tr>
              <a:tr h="67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900"/>
                        <a:t>林儀承</a:t>
                      </a:r>
                      <a:endParaRPr sz="2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900"/>
                        <a:t>制定策略+編寫程式碼</a:t>
                      </a:r>
                      <a:endParaRPr sz="2900"/>
                    </a:p>
                  </a:txBody>
                  <a:tcPr marT="91425" marB="91425" marR="91425" marL="91425"/>
                </a:tc>
              </a:tr>
              <a:tr h="67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900"/>
                        <a:t>劉威麟</a:t>
                      </a:r>
                      <a:endParaRPr sz="2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 sz="2900">
                          <a:solidFill>
                            <a:schemeClr val="dk1"/>
                          </a:solidFill>
                        </a:rPr>
                        <a:t>制定策略+編寫程式碼</a:t>
                      </a:r>
                      <a:endParaRPr sz="2900"/>
                    </a:p>
                  </a:txBody>
                  <a:tcPr marT="91425" marB="91425" marR="91425" marL="91425"/>
                </a:tc>
              </a:tr>
              <a:tr h="67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900"/>
                        <a:t>廖廣筑</a:t>
                      </a:r>
                      <a:endParaRPr sz="2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900"/>
                        <a:t>製作簡報+報告</a:t>
                      </a:r>
                      <a:endParaRPr sz="2900"/>
                    </a:p>
                  </a:txBody>
                  <a:tcPr marT="91425" marB="91425" marR="91425" marL="91425"/>
                </a:tc>
              </a:tr>
              <a:tr h="67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900"/>
                        <a:t>李郁青</a:t>
                      </a:r>
                      <a:endParaRPr sz="2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900"/>
                        <a:t>製作簡報+報告</a:t>
                      </a:r>
                      <a:endParaRPr sz="2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044" y="764932"/>
            <a:ext cx="9848850" cy="532813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2400301" y="2644171"/>
            <a:ext cx="7614138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600">
                <a:solidFill>
                  <a:schemeClr val="lt1"/>
                </a:solidFill>
                <a:latin typeface="Jacques Francois Shadow"/>
                <a:ea typeface="Jacques Francois Shadow"/>
                <a:cs typeface="Jacques Francois Shadow"/>
                <a:sym typeface="Jacques Francois Shadow"/>
              </a:rPr>
              <a:t>End</a:t>
            </a:r>
            <a:endParaRPr sz="9600">
              <a:solidFill>
                <a:schemeClr val="lt1"/>
              </a:solidFill>
              <a:latin typeface="Jacques Francois Shadow"/>
              <a:ea typeface="Jacques Francois Shadow"/>
              <a:cs typeface="Jacques Francois Shadow"/>
              <a:sym typeface="Jacques Francois Shad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182582" y="-238970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程式碼-Trade Table-1</a:t>
            </a:r>
            <a:endParaRPr>
              <a:solidFill>
                <a:srgbClr val="138677"/>
              </a:solidFill>
            </a:endParaRPr>
          </a:p>
        </p:txBody>
      </p:sp>
      <p:pic>
        <p:nvPicPr>
          <p:cNvPr id="109" name="Google Shape;109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769" y="826477"/>
            <a:ext cx="9407769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77074" y="-247763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程式碼-Trade Table-2</a:t>
            </a:r>
            <a:endParaRPr>
              <a:solidFill>
                <a:srgbClr val="138677"/>
              </a:solidFill>
            </a:endParaRPr>
          </a:p>
        </p:txBody>
      </p:sp>
      <p:pic>
        <p:nvPicPr>
          <p:cNvPr id="115" name="Google Shape;115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483" y="905606"/>
            <a:ext cx="9322810" cy="5618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044" y="764932"/>
            <a:ext cx="9848850" cy="53281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 txBox="1"/>
          <p:nvPr/>
        </p:nvSpPr>
        <p:spPr>
          <a:xfrm>
            <a:off x="3480289" y="1757801"/>
            <a:ext cx="5231422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策略一</a:t>
            </a:r>
            <a:endParaRPr b="0" i="0" sz="36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36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RSI線+高檔/低檔鈍化</a:t>
            </a:r>
            <a:endParaRPr b="0" i="0" sz="36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1325217" y="3429000"/>
            <a:ext cx="954156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當RSI線 &gt; 80時，判斷是否為高檔鈍化，直到RSI跌到80以下，出場。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TW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當RSI線 &lt; 20時，判斷是否為低檔鈍化，直到RSI漲到20以上，進場。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4044" y="764932"/>
            <a:ext cx="9848850" cy="532813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 txBox="1"/>
          <p:nvPr/>
        </p:nvSpPr>
        <p:spPr>
          <a:xfrm>
            <a:off x="0" y="174001"/>
            <a:ext cx="2628901" cy="590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rgbClr val="138677"/>
                </a:solidFill>
                <a:latin typeface="Corbel"/>
                <a:ea typeface="Corbel"/>
                <a:cs typeface="Corbel"/>
                <a:sym typeface="Corbel"/>
              </a:rPr>
              <a:t>指標介紹</a:t>
            </a:r>
            <a:endParaRPr sz="3600">
              <a:solidFill>
                <a:srgbClr val="138677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527538" y="1178169"/>
            <a:ext cx="11095893" cy="72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872269" y="1360089"/>
            <a:ext cx="11095893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RSI 指標</a:t>
            </a:r>
            <a:r>
              <a:rPr lang="zh-TW" sz="36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：</a:t>
            </a:r>
            <a:r>
              <a:rPr lang="zh-TW"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可以用來評估價格變動速度</a:t>
            </a:r>
            <a:r>
              <a:rPr lang="zh-TW" sz="36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。</a:t>
            </a:r>
            <a:endParaRPr sz="36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 rotWithShape="1">
          <a:blip r:embed="rId4">
            <a:alphaModFix/>
          </a:blip>
          <a:srcRect b="35273" l="0" r="0" t="35049"/>
          <a:stretch/>
        </p:blipFill>
        <p:spPr>
          <a:xfrm>
            <a:off x="2381867" y="2404218"/>
            <a:ext cx="7387233" cy="97011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 txBox="1"/>
          <p:nvPr/>
        </p:nvSpPr>
        <p:spPr>
          <a:xfrm>
            <a:off x="872269" y="3870621"/>
            <a:ext cx="10418885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Char char="•"/>
            </a:pPr>
            <a:r>
              <a:rPr lang="zh-TW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高檔/低檔鈍化</a:t>
            </a:r>
            <a:r>
              <a:rPr lang="zh-TW" sz="36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： </a:t>
            </a:r>
            <a:r>
              <a:rPr lang="zh-TW" sz="2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RSI連續3天大於80以上稱為「高檔鈍化」；</a:t>
            </a:r>
            <a:endParaRPr sz="2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反之若連續3天小於20以下，則稱為「低檔鈍化」</a:t>
            </a:r>
            <a:r>
              <a:rPr lang="zh-TW" sz="2800">
                <a:solidFill>
                  <a:schemeClr val="lt1"/>
                </a:solidFill>
                <a:latin typeface="PMingLiU"/>
                <a:ea typeface="PMingLiU"/>
                <a:cs typeface="PMingLiU"/>
                <a:sym typeface="PMingLiU"/>
              </a:rPr>
              <a:t>。</a:t>
            </a:r>
            <a:endParaRPr sz="2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103449" y="-212593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程式碼-片段一</a:t>
            </a:r>
            <a:endParaRPr/>
          </a:p>
        </p:txBody>
      </p:sp>
      <p:pic>
        <p:nvPicPr>
          <p:cNvPr id="138" name="Google Shape;138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612" y="1611804"/>
            <a:ext cx="10110306" cy="3414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91290" y="-238969"/>
            <a:ext cx="4688357" cy="1505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8677"/>
              </a:buClr>
              <a:buSzPts val="3600"/>
              <a:buFont typeface="Corbel"/>
              <a:buNone/>
            </a:pPr>
            <a:r>
              <a:rPr lang="zh-TW">
                <a:solidFill>
                  <a:srgbClr val="138677"/>
                </a:solidFill>
              </a:rPr>
              <a:t>程式碼-片段二</a:t>
            </a:r>
            <a:endParaRPr/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285" y="808891"/>
            <a:ext cx="10056818" cy="558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框架">
  <a:themeElements>
    <a:clrScheme name="框架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2022-01-11T16:47:18Z</dcterms:created>
  <dc:creator>user</dc:creator>
</cp:coreProperties>
</file>